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11"/>
  </p:notesMasterIdLst>
  <p:handoutMasterIdLst>
    <p:handoutMasterId r:id="rId12"/>
  </p:handoutMasterIdLst>
  <p:sldIdLst>
    <p:sldId id="295" r:id="rId2"/>
    <p:sldId id="290" r:id="rId3"/>
    <p:sldId id="292" r:id="rId4"/>
    <p:sldId id="294" r:id="rId5"/>
    <p:sldId id="297" r:id="rId6"/>
    <p:sldId id="298" r:id="rId7"/>
    <p:sldId id="300" r:id="rId8"/>
    <p:sldId id="301" r:id="rId9"/>
    <p:sldId id="30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292C48"/>
    <a:srgbClr val="2C2D39"/>
    <a:srgbClr val="242630"/>
    <a:srgbClr val="2A1F43"/>
    <a:srgbClr val="0C1B43"/>
    <a:srgbClr val="000000"/>
    <a:srgbClr val="1D2225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551" autoAdjust="0"/>
  </p:normalViewPr>
  <p:slideViewPr>
    <p:cSldViewPr snapToGrid="0" snapToObjects="1">
      <p:cViewPr varScale="1">
        <p:scale>
          <a:sx n="100" d="100"/>
          <a:sy n="100" d="100"/>
        </p:scale>
        <p:origin x="99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241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138B2-18CD-1D41-89B0-ADB5F3BA92A3}" type="datetimeFigureOut">
              <a:rPr lang="en-US" smtClean="0"/>
              <a:t>4/28/2025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7D167-9BB5-2048-9DDA-7DF8E5D94D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7A355-8776-CB43-838E-ED9EE2F8390B}" type="datetimeFigureOut">
              <a:rPr lang="en-US" smtClean="0"/>
              <a:t>4/28/2025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3FA8-A3F3-7640-B13D-36C73B3E55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09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Subtitle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Oval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Title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Right Triangle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Right Triangle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Oval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1B73CA7-3CCD-504D-B97A-835A2330CDB2}" type="datetimeFigureOut">
              <a:rPr lang="en-US" smtClean="0"/>
              <a:pPr/>
              <a:t>4/28/2025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28" name="Right Triangle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+mj-lt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+mj-lt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Oval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1B73CA7-3CCD-504D-B97A-835A2330CDB2}" type="datetimeFigureOut">
              <a:rPr lang="en-US" smtClean="0"/>
              <a:pPr/>
              <a:t>4/28/2025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8E3A-8DBF-0542-BC99-444DCA0CC2C2}" type="datetimeFigureOut">
              <a:rPr lang="en-US" smtClean="0"/>
              <a:t>4/28/2025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3002F-D6EA-CF48-8F44-2316036B2B8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81B73CA7-3CCD-504D-B97A-835A2330CDB2}" type="datetimeFigureOut">
              <a:rPr lang="en-US" smtClean="0"/>
              <a:pPr/>
              <a:t>4/28/2025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+mj-lt"/>
          <a:ea typeface="MingLiU" panose="02020509000000000000" pitchFamily="49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Picture Placeholder 8">
            <a:extLst>
              <a:ext uri="{FF2B5EF4-FFF2-40B4-BE49-F238E27FC236}">
                <a16:creationId xmlns:a16="http://schemas.microsoft.com/office/drawing/2014/main" id="{4D6F1B91-622D-D14D-A2EE-5B2A56BAC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0" y="8153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B499F37-632F-694F-948A-C7A79D753D0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285703" y="4561873"/>
            <a:ext cx="4473678" cy="1602953"/>
          </a:xfrm>
        </p:spPr>
        <p:txBody>
          <a:bodyPr>
            <a:normAutofit fontScale="77500" lnSpcReduction="20000"/>
          </a:bodyPr>
          <a:lstStyle/>
          <a:p>
            <a:r>
              <a:rPr lang="en-US" altLang="ja-JP" dirty="0">
                <a:latin typeface="MV Boli" panose="02000500030200090000" pitchFamily="2" charset="0"/>
                <a:cs typeface="MV Boli" panose="02000500030200090000" pitchFamily="2" charset="0"/>
              </a:rPr>
              <a:t>Om </a:t>
            </a:r>
            <a:r>
              <a:rPr lang="en-US" altLang="ja-JP" dirty="0" err="1">
                <a:latin typeface="MV Boli" panose="02000500030200090000" pitchFamily="2" charset="0"/>
                <a:cs typeface="MV Boli" panose="02000500030200090000" pitchFamily="2" charset="0"/>
              </a:rPr>
              <a:t>kumar</a:t>
            </a:r>
            <a:endParaRPr lang="en-US" altLang="ja-JP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altLang="ja-JP" dirty="0">
                <a:latin typeface="MV Boli" panose="02000500030200090000" pitchFamily="2" charset="0"/>
                <a:cs typeface="MV Boli" panose="02000500030200090000" pitchFamily="2" charset="0"/>
              </a:rPr>
              <a:t>Sweety kumari</a:t>
            </a:r>
          </a:p>
          <a:p>
            <a:r>
              <a:rPr lang="en-US" altLang="ja-JP">
                <a:latin typeface="MV Boli" panose="02000500030200090000" pitchFamily="2" charset="0"/>
                <a:cs typeface="MV Boli" panose="02000500030200090000" pitchFamily="2" charset="0"/>
              </a:rPr>
              <a:t>Shresth </a:t>
            </a:r>
            <a:r>
              <a:rPr lang="en-US" altLang="ja-JP" dirty="0" err="1">
                <a:latin typeface="MV Boli" panose="02000500030200090000" pitchFamily="2" charset="0"/>
                <a:cs typeface="MV Boli" panose="02000500030200090000" pitchFamily="2" charset="0"/>
              </a:rPr>
              <a:t>shaurya</a:t>
            </a:r>
            <a:endParaRPr lang="ja-JP" alt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DE2D9A8A-5247-6D44-AA02-758207AE1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632"/>
            <a:ext cx="11058832" cy="3986472"/>
          </a:xfrm>
        </p:spPr>
        <p:txBody>
          <a:bodyPr/>
          <a:lstStyle/>
          <a:p>
            <a:r>
              <a:rPr lang="en-US" sz="9600" dirty="0">
                <a:latin typeface="Segoe UI Black" panose="020B0A02040204020203" pitchFamily="34" charset="0"/>
                <a:ea typeface="Segoe UI Black" panose="020B0A02040204020203" pitchFamily="34" charset="0"/>
              </a:rPr>
              <a:t>SPAM MAIL</a:t>
            </a:r>
            <a:br>
              <a:rPr lang="en-US" sz="9600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9600" dirty="0">
                <a:latin typeface="Segoe UI Black" panose="020B0A02040204020203" pitchFamily="34" charset="0"/>
                <a:ea typeface="Segoe UI Black" panose="020B0A02040204020203" pitchFamily="34" charset="0"/>
              </a:rPr>
              <a:t>DETECTION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22">
            <a:extLst>
              <a:ext uri="{FF2B5EF4-FFF2-40B4-BE49-F238E27FC236}">
                <a16:creationId xmlns:a16="http://schemas.microsoft.com/office/drawing/2014/main" id="{07285DAF-4CC1-E142-B7FA-4D3950873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317523"/>
            <a:ext cx="10532281" cy="4444758"/>
          </a:xfrm>
        </p:spPr>
        <p:txBody>
          <a:bodyPr/>
          <a:lstStyle/>
          <a:p>
            <a:r>
              <a:rPr lang="en-US" sz="2400" dirty="0"/>
              <a:t>To build an intelligent system that accurately detects and filters spam emails using machine learning techniques, enhancing email security and experience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sz="1200" dirty="0"/>
              <a:t>   </a:t>
            </a:r>
          </a:p>
          <a:p>
            <a:pPr marL="0" indent="0">
              <a:buNone/>
            </a:pPr>
            <a:r>
              <a:rPr lang="en-US" sz="1200" dirty="0"/>
              <a:t>    </a:t>
            </a:r>
            <a:r>
              <a:rPr lang="en-US" sz="1800" dirty="0"/>
              <a:t>(1) Reduce the risk of phishing attack.</a:t>
            </a:r>
          </a:p>
          <a:p>
            <a:pPr marL="0" indent="0">
              <a:buNone/>
            </a:pPr>
            <a:r>
              <a:rPr lang="en-US" sz="1800" dirty="0"/>
              <a:t>   (2) Enhance user productivity by filtering unwanted messages automatically.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Segoe UI Black" panose="020B0A02040204020203" pitchFamily="34" charset="0"/>
                <a:ea typeface="Segoe UI Black" panose="020B0A02040204020203" pitchFamily="34" charset="0"/>
              </a:rPr>
              <a:t>Objective :</a:t>
            </a:r>
          </a:p>
        </p:txBody>
      </p:sp>
    </p:spTree>
    <p:extLst>
      <p:ext uri="{BB962C8B-B14F-4D97-AF65-F5344CB8AC3E}">
        <p14:creationId xmlns:p14="http://schemas.microsoft.com/office/powerpoint/2010/main" val="2037936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50606" y="1081548"/>
            <a:ext cx="6088319" cy="5024284"/>
          </a:xfrm>
        </p:spPr>
        <p:txBody>
          <a:bodyPr tIns="36000" bIns="36000">
            <a:normAutofit fontScale="92500" lnSpcReduction="10000"/>
          </a:bodyPr>
          <a:lstStyle/>
          <a:p>
            <a:r>
              <a:rPr lang="en-US" sz="1800" dirty="0"/>
              <a:t>Productivity loss:</a:t>
            </a:r>
          </a:p>
          <a:p>
            <a:pPr marL="0" indent="0">
              <a:buNone/>
            </a:pPr>
            <a:r>
              <a:rPr lang="en-US" sz="1300" dirty="0"/>
              <a:t>Spam emails reduce workplace efficiency by cluttering inboxes and distracting users.</a:t>
            </a:r>
          </a:p>
          <a:p>
            <a:r>
              <a:rPr lang="en-US" sz="1800" dirty="0"/>
              <a:t>Security Risks:</a:t>
            </a:r>
          </a:p>
          <a:p>
            <a:pPr marL="0" indent="0">
              <a:buNone/>
            </a:pPr>
            <a:r>
              <a:rPr lang="en-US" sz="1300" dirty="0"/>
              <a:t>Spam often carries phishing attempts, malware, and fraud risks, threatening sensitive information.</a:t>
            </a:r>
          </a:p>
          <a:p>
            <a:r>
              <a:rPr lang="en-US" sz="1900" dirty="0"/>
              <a:t>Email Clutter:</a:t>
            </a:r>
          </a:p>
          <a:p>
            <a:pPr marL="0" indent="0">
              <a:buNone/>
            </a:pPr>
            <a:r>
              <a:rPr lang="en-US" sz="1300" dirty="0"/>
              <a:t>Overwhelming amount of spam make managing important emails more difficult and time-consuming.</a:t>
            </a:r>
          </a:p>
          <a:p>
            <a:r>
              <a:rPr lang="en-US" sz="1900" dirty="0"/>
              <a:t>Proposed Solution:</a:t>
            </a:r>
          </a:p>
          <a:p>
            <a:pPr marL="0" indent="0">
              <a:buNone/>
            </a:pPr>
            <a:r>
              <a:rPr lang="en-US" sz="1300" dirty="0"/>
              <a:t>An automated spam detection system that accurately filters out unwanted emails </a:t>
            </a:r>
          </a:p>
          <a:p>
            <a:pPr marL="0" indent="0">
              <a:buNone/>
            </a:pPr>
            <a:endParaRPr lang="en-US" sz="1900" dirty="0"/>
          </a:p>
          <a:p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01" y="168721"/>
            <a:ext cx="4858575" cy="583800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Real-Life Relevance :</a:t>
            </a: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0574FF-B85E-762E-2B6D-A5E82A8E0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8925" y="0"/>
            <a:ext cx="5508829" cy="36281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873905-74EC-BCE4-24F5-3D5B78B8EE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924" y="3628102"/>
            <a:ext cx="5554043" cy="322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4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25" descr="A picture containing cable, connector, red">
            <a:extLst>
              <a:ext uri="{FF2B5EF4-FFF2-40B4-BE49-F238E27FC236}">
                <a16:creationId xmlns:a16="http://schemas.microsoft.com/office/drawing/2014/main" id="{62BA7BC3-92EE-1A48-9C9C-3DB49A92B73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DE8458-290E-F74E-88EF-CC9B0D626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"/>
          <a:stretch/>
        </p:blipFill>
        <p:spPr>
          <a:xfrm>
            <a:off x="4419600" y="1911927"/>
            <a:ext cx="7772400" cy="494607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Right Triangle 9">
            <a:extLst>
              <a:ext uri="{FF2B5EF4-FFF2-40B4-BE49-F238E27FC236}">
                <a16:creationId xmlns:a16="http://schemas.microsoft.com/office/drawing/2014/main" id="{B1537400-0358-1343-B656-C2349896C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04360" y="6070600"/>
            <a:ext cx="848217" cy="7874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Oval 22">
            <a:extLst>
              <a:ext uri="{FF2B5EF4-FFF2-40B4-BE49-F238E27FC236}">
                <a16:creationId xmlns:a16="http://schemas.microsoft.com/office/drawing/2014/main" id="{B41DA7E1-048D-BF4A-8246-F0AB8C788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6150843" y="2338331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6C58813B-26BB-8549-A635-0966C79A0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61737" y="1896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CC38B3-E784-6745-B78F-8AB1641B6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65264" y="5380271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A75E66-4D82-114E-B2C1-2D90AA8B9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796401" y="1874737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161935" y="3530253"/>
            <a:ext cx="6528620" cy="2826095"/>
          </a:xfrm>
        </p:spPr>
        <p:txBody>
          <a:bodyPr>
            <a:normAutofit fontScale="92500"/>
          </a:bodyPr>
          <a:lstStyle/>
          <a:p>
            <a:r>
              <a:rPr lang="en-US" sz="2000" dirty="0"/>
              <a:t>Protect users from phishing, malware, and fraud.</a:t>
            </a:r>
          </a:p>
          <a:p>
            <a:r>
              <a:rPr lang="en-US" sz="2000" dirty="0"/>
              <a:t>Streamlines emails management and improves organization.</a:t>
            </a:r>
          </a:p>
          <a:p>
            <a:r>
              <a:rPr lang="en-US" altLang="ja-JP" sz="2000" dirty="0"/>
              <a:t>Enhances security and operational efficiency.</a:t>
            </a:r>
            <a:endParaRPr lang="ja-JP" altLang="en-US" sz="2000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185995"/>
            <a:ext cx="6044503" cy="830263"/>
          </a:xfrm>
        </p:spPr>
        <p:txBody>
          <a:bodyPr/>
          <a:lstStyle/>
          <a:p>
            <a:r>
              <a:rPr lang="en-US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Benefits:</a:t>
            </a:r>
          </a:p>
        </p:txBody>
      </p:sp>
    </p:spTree>
    <p:extLst>
      <p:ext uri="{BB962C8B-B14F-4D97-AF65-F5344CB8AC3E}">
        <p14:creationId xmlns:p14="http://schemas.microsoft.com/office/powerpoint/2010/main" val="9404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93F15-FD0B-028D-5FDD-FB254C9F3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Segoe UI Black" panose="020B0A02040204020203" pitchFamily="34" charset="0"/>
                <a:ea typeface="Segoe UI Black" panose="020B0A02040204020203" pitchFamily="34" charset="0"/>
              </a:rPr>
              <a:t>Applications Across Industries</a:t>
            </a:r>
            <a:r>
              <a:rPr lang="en-US" sz="2800" dirty="0"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  <a:endParaRPr lang="en-IN" sz="28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9D611-3B24-C944-4B31-B25E3D1AFF1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/>
              <a:t>Business:</a:t>
            </a:r>
            <a:r>
              <a:rPr lang="en-US" dirty="0"/>
              <a:t> </a:t>
            </a:r>
            <a:r>
              <a:rPr lang="en-US" sz="2000" dirty="0"/>
              <a:t>Safeguards confidential communications and improves productivity.</a:t>
            </a:r>
            <a:endParaRPr lang="en-US" sz="1800" dirty="0"/>
          </a:p>
          <a:p>
            <a:r>
              <a:rPr lang="en-US" sz="2400" dirty="0"/>
              <a:t>Healthcare:</a:t>
            </a:r>
            <a:r>
              <a:rPr lang="en-US" dirty="0"/>
              <a:t> </a:t>
            </a:r>
            <a:r>
              <a:rPr lang="en-US" sz="2000" dirty="0"/>
              <a:t>Protects sensitive patient data from phishing and breaches.</a:t>
            </a:r>
          </a:p>
          <a:p>
            <a:r>
              <a:rPr lang="en-US" sz="2400" dirty="0"/>
              <a:t>Education:</a:t>
            </a:r>
            <a:r>
              <a:rPr lang="en-US" dirty="0"/>
              <a:t> </a:t>
            </a:r>
            <a:r>
              <a:rPr lang="en-US" sz="2000" dirty="0"/>
              <a:t>Secures academic information and ensures smooth communication.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8979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490AC-ACC4-7420-2E88-7949217C9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Review of Existing Methods:</a:t>
            </a:r>
            <a:endParaRPr lang="en-IN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BD0FE-85EC-526E-0825-72E7F620FD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120878"/>
            <a:ext cx="10531474" cy="5344090"/>
          </a:xfrm>
        </p:spPr>
        <p:txBody>
          <a:bodyPr>
            <a:normAutofit/>
          </a:bodyPr>
          <a:lstStyle/>
          <a:p>
            <a:r>
              <a:rPr lang="en-US" sz="2000" dirty="0"/>
              <a:t>Rule-Based Methods:</a:t>
            </a:r>
          </a:p>
          <a:p>
            <a:pPr marL="0" indent="0">
              <a:buNone/>
            </a:pPr>
            <a:r>
              <a:rPr lang="en-US" sz="1600" dirty="0"/>
              <a:t> Emails are analyzed based on handcrafted rules.</a:t>
            </a:r>
            <a:endParaRPr lang="en-US" dirty="0"/>
          </a:p>
          <a:p>
            <a:r>
              <a:rPr lang="en-US" sz="2000" dirty="0"/>
              <a:t>Blacklists and Whitelists:</a:t>
            </a:r>
          </a:p>
          <a:p>
            <a:pPr marL="0" indent="0">
              <a:buNone/>
            </a:pPr>
            <a:r>
              <a:rPr lang="en-US" sz="1600" dirty="0"/>
              <a:t> Blacklist for spammers Ips, domains, or email addresses.</a:t>
            </a:r>
          </a:p>
          <a:p>
            <a:pPr marL="0" indent="0">
              <a:buNone/>
            </a:pPr>
            <a:r>
              <a:rPr lang="en-US" sz="1600" dirty="0"/>
              <a:t> Whitelist for trusted senders.</a:t>
            </a:r>
          </a:p>
          <a:p>
            <a:r>
              <a:rPr lang="en-US" sz="2000" dirty="0"/>
              <a:t>Machine Learning-Based Methods:</a:t>
            </a:r>
          </a:p>
          <a:p>
            <a:pPr marL="0" indent="0">
              <a:buNone/>
            </a:pPr>
            <a:r>
              <a:rPr lang="en-US" sz="1600" dirty="0"/>
              <a:t> It use statistical models trained on past spam/non-spam emails.</a:t>
            </a:r>
          </a:p>
          <a:p>
            <a:r>
              <a:rPr lang="en-US" sz="2000" dirty="0"/>
              <a:t>Collaborative Filtering/Reputation Systems:</a:t>
            </a:r>
          </a:p>
          <a:p>
            <a:pPr marL="0" indent="0">
              <a:buNone/>
            </a:pPr>
            <a:r>
              <a:rPr lang="en-US" sz="1600" dirty="0"/>
              <a:t> It work on community-based reporting.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3875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F9824-FB90-96A5-E4F5-5B3D1D8E7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Segoe UI Black" panose="020B0A02040204020203" pitchFamily="34" charset="0"/>
                <a:ea typeface="Segoe UI Black" panose="020B0A02040204020203" pitchFamily="34" charset="0"/>
              </a:rPr>
              <a:t>Flow chart/ System Architecture:</a:t>
            </a:r>
            <a:endParaRPr lang="en-IN" sz="28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F7F8DA-CDED-DC0D-056A-21A13328A35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051134" y="926276"/>
            <a:ext cx="4392221" cy="5512624"/>
          </a:xfrm>
        </p:spPr>
      </p:pic>
    </p:spTree>
    <p:extLst>
      <p:ext uri="{BB962C8B-B14F-4D97-AF65-F5344CB8AC3E}">
        <p14:creationId xmlns:p14="http://schemas.microsoft.com/office/powerpoint/2010/main" val="2961165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C0466-9E9D-3A7F-7805-56235D0BE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Segoe UI Black" panose="020B0A02040204020203" pitchFamily="34" charset="0"/>
                <a:ea typeface="Segoe UI Black" panose="020B0A02040204020203" pitchFamily="34" charset="0"/>
              </a:rPr>
              <a:t>Individual/ Group Contribution:</a:t>
            </a:r>
            <a:endParaRPr lang="en-IN" sz="28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3B290-3DB8-A212-E8DB-F63E41E0319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67326" y="1373703"/>
            <a:ext cx="10249415" cy="4495800"/>
          </a:xfrm>
        </p:spPr>
        <p:txBody>
          <a:bodyPr>
            <a:normAutofit fontScale="25000" lnSpcReduction="20000"/>
          </a:bodyPr>
          <a:lstStyle/>
          <a:p>
            <a:r>
              <a:rPr lang="en-US" sz="9600" b="1" dirty="0">
                <a:latin typeface="MV Boli" panose="02000500030200090000" pitchFamily="2" charset="0"/>
                <a:cs typeface="MV Boli" panose="02000500030200090000" pitchFamily="2" charset="0"/>
              </a:rPr>
              <a:t>Om Kumar </a:t>
            </a:r>
            <a:r>
              <a:rPr lang="en-US" sz="5600" b="1" dirty="0"/>
              <a:t>: </a:t>
            </a:r>
          </a:p>
          <a:p>
            <a:pPr marL="0" indent="0">
              <a:buNone/>
            </a:pPr>
            <a:r>
              <a:rPr lang="en-US" sz="6400" dirty="0"/>
              <a:t>Role: Team Leader and Model Developer</a:t>
            </a:r>
          </a:p>
          <a:p>
            <a:pPr marL="0" indent="0">
              <a:buNone/>
            </a:pPr>
            <a:r>
              <a:rPr lang="en-US" sz="6400" dirty="0"/>
              <a:t>Responsibilities: Led the overall project management, coordinated meetings, and   oversaw progress. Worked on designing and training the spam detection model, ensuring it met accuracy benchmarks.</a:t>
            </a:r>
          </a:p>
          <a:p>
            <a:r>
              <a:rPr lang="en-IN" sz="8000" b="1" dirty="0">
                <a:latin typeface="MV Boli" panose="02000500030200090000" pitchFamily="2" charset="0"/>
                <a:cs typeface="MV Boli" panose="02000500030200090000" pitchFamily="2" charset="0"/>
              </a:rPr>
              <a:t>Sweety Kumari:</a:t>
            </a:r>
          </a:p>
          <a:p>
            <a:pPr marL="0" indent="0">
              <a:buNone/>
            </a:pPr>
            <a:r>
              <a:rPr lang="en-IN" sz="6400" dirty="0"/>
              <a:t>Role: Data preprocessing and Evaluation Specialist.</a:t>
            </a:r>
          </a:p>
          <a:p>
            <a:r>
              <a:rPr lang="en-IN" sz="8000" b="1" dirty="0">
                <a:latin typeface="MV Boli" panose="02000500030200090000" pitchFamily="2" charset="0"/>
                <a:cs typeface="MV Boli" panose="02000500030200090000" pitchFamily="2" charset="0"/>
              </a:rPr>
              <a:t>Shresth Shaurya:</a:t>
            </a:r>
          </a:p>
          <a:p>
            <a:pPr marL="0" indent="0">
              <a:buNone/>
            </a:pPr>
            <a:r>
              <a:rPr lang="en-IN" sz="6400" dirty="0"/>
              <a:t>Role: Researcher and Report writer</a:t>
            </a:r>
          </a:p>
          <a:p>
            <a:endParaRPr lang="en-IN" sz="6400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1452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8B3D7-6B58-1AA2-DA95-E88AF4164FF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83824" y="2656238"/>
            <a:ext cx="7929768" cy="27589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8800" b="1" u="sng" dirty="0">
                <a:latin typeface="MV Boli" panose="02000500030200090000" pitchFamily="2" charset="0"/>
                <a:cs typeface="MV Boli" panose="02000500030200090000" pitchFamily="2" charset="0"/>
              </a:rPr>
              <a:t>THANK YOU</a:t>
            </a:r>
            <a:endParaRPr lang="en-IN" sz="8800" b="1" u="sng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469265"/>
      </p:ext>
    </p:extLst>
  </p:cSld>
  <p:clrMapOvr>
    <a:masterClrMapping/>
  </p:clrMapOvr>
</p:sld>
</file>

<file path=ppt/theme/theme1.xml><?xml version="1.0" encoding="utf-8"?>
<a:theme xmlns:a="http://schemas.openxmlformats.org/drawingml/2006/main" name="Bold Tech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26422304-17E9-4530-8D08-4F277CB64269}" vid="{BCE6A17A-B98D-492A-82B2-0A1B358761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Asian design presentation</Template>
  <TotalTime>203</TotalTime>
  <Words>332</Words>
  <Application>Microsoft Office PowerPoint</Application>
  <PresentationFormat>Widescreen</PresentationFormat>
  <Paragraphs>51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Meiryo UI</vt:lpstr>
      <vt:lpstr>MingLiU</vt:lpstr>
      <vt:lpstr>Arial</vt:lpstr>
      <vt:lpstr>Calibri</vt:lpstr>
      <vt:lpstr>MV Boli</vt:lpstr>
      <vt:lpstr>Segoe UI Black</vt:lpstr>
      <vt:lpstr>Bold Tech</vt:lpstr>
      <vt:lpstr>SPAM MAIL DETECTION</vt:lpstr>
      <vt:lpstr>Objective :</vt:lpstr>
      <vt:lpstr>Real-Life Relevance :</vt:lpstr>
      <vt:lpstr>Benefits:</vt:lpstr>
      <vt:lpstr>Applications Across Industries:</vt:lpstr>
      <vt:lpstr>Review of Existing Methods:</vt:lpstr>
      <vt:lpstr>Flow chart/ System Architecture:</vt:lpstr>
      <vt:lpstr>Individual/ Group Contribution: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 Kumar</dc:creator>
  <cp:lastModifiedBy>Madhav Kumar</cp:lastModifiedBy>
  <cp:revision>4</cp:revision>
  <dcterms:created xsi:type="dcterms:W3CDTF">2025-04-28T13:39:57Z</dcterms:created>
  <dcterms:modified xsi:type="dcterms:W3CDTF">2025-04-28T18:08:51Z</dcterms:modified>
</cp:coreProperties>
</file>